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B7B38A-78BF-4893-97BC-0B0C494BD3DB}" type="datetimeFigureOut">
              <a:rPr lang="en-US" smtClean="0"/>
              <a:t>3/27/2012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E6DAC-B934-4A67-8D22-6267FB2658D0}" type="slidenum">
              <a:rPr lang="en-US" smtClean="0"/>
              <a:t>‹#›</a:t>
            </a:fld>
            <a:endParaRPr lang="en-US"/>
          </a:p>
        </p:txBody>
      </p:sp>
    </p:spTree>
    <p:extLst>
      <p:ext uri="{BB962C8B-B14F-4D97-AF65-F5344CB8AC3E}">
        <p14:creationId xmlns:p14="http://schemas.microsoft.com/office/powerpoint/2010/main" val="209511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7014AB2-9FDC-406C-9C7A-E4253D79201B}" type="datetime1">
              <a:rPr lang="en-US" smtClean="0"/>
              <a:t>3/27/2012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en-US" smtClean="0"/>
              <a:t>Michael Hua</a:t>
            </a: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B02F1F1-1F2B-471C-B4EF-6EF7F93FFA6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7B790D5-FAD6-4203-B101-8E5165D77968}" type="datetime1">
              <a:rPr lang="en-US" smtClean="0"/>
              <a:t>3/27/2012</a:t>
            </a:fld>
            <a:endParaRPr lang="en-US"/>
          </a:p>
        </p:txBody>
      </p:sp>
      <p:sp>
        <p:nvSpPr>
          <p:cNvPr id="5" name="Footer Placeholder 4"/>
          <p:cNvSpPr>
            <a:spLocks noGrp="1"/>
          </p:cNvSpPr>
          <p:nvPr>
            <p:ph type="ftr" sz="quarter" idx="11"/>
          </p:nvPr>
        </p:nvSpPr>
        <p:spPr/>
        <p:txBody>
          <a:bodyPr/>
          <a:lstStyle>
            <a:extLst/>
          </a:lstStyle>
          <a:p>
            <a:r>
              <a:rPr lang="en-US" smtClean="0"/>
              <a:t>Michael Hua</a:t>
            </a:r>
            <a:endParaRPr lang="en-US"/>
          </a:p>
        </p:txBody>
      </p:sp>
      <p:sp>
        <p:nvSpPr>
          <p:cNvPr id="6" name="Slide Number Placeholder 5"/>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8D1435C-7867-4B58-A4C2-6C6FF102C60A}" type="datetime1">
              <a:rPr lang="en-US" smtClean="0"/>
              <a:t>3/27/2012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r>
              <a:rPr lang="en-US" smtClean="0"/>
              <a:t>Michael Hua</a:t>
            </a: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B02F1F1-1F2B-471C-B4EF-6EF7F93FFA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71F0166-9893-4538-8C97-266A0E5F78DC}" type="datetime1">
              <a:rPr lang="en-US" smtClean="0"/>
              <a:t>3/27/2012</a:t>
            </a:fld>
            <a:endParaRPr lang="en-US"/>
          </a:p>
        </p:txBody>
      </p:sp>
      <p:sp>
        <p:nvSpPr>
          <p:cNvPr id="5" name="Footer Placeholder 4"/>
          <p:cNvSpPr>
            <a:spLocks noGrp="1"/>
          </p:cNvSpPr>
          <p:nvPr>
            <p:ph type="ftr" sz="quarter" idx="11"/>
          </p:nvPr>
        </p:nvSpPr>
        <p:spPr/>
        <p:txBody>
          <a:bodyPr/>
          <a:lstStyle>
            <a:extLst/>
          </a:lstStyle>
          <a:p>
            <a:r>
              <a:rPr lang="en-US" smtClean="0"/>
              <a:t>Michael Hua</a:t>
            </a:r>
            <a:endParaRPr lang="en-US"/>
          </a:p>
        </p:txBody>
      </p:sp>
      <p:sp>
        <p:nvSpPr>
          <p:cNvPr id="6" name="Slide Number Placeholder 5"/>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66C78BE-0347-4ED0-86E6-71A5B3B396E1}" type="datetime1">
              <a:rPr lang="en-US" smtClean="0"/>
              <a:t>3/27/2012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en-US" smtClean="0"/>
              <a:t>Michael Hua</a:t>
            </a: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B02F1F1-1F2B-471C-B4EF-6EF7F93FFA6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75807C-EE79-4C71-8B7D-287EA4B5A483}" type="datetime1">
              <a:rPr lang="en-US" smtClean="0"/>
              <a:t>3/27/2012</a:t>
            </a:fld>
            <a:endParaRPr lang="en-US"/>
          </a:p>
        </p:txBody>
      </p:sp>
      <p:sp>
        <p:nvSpPr>
          <p:cNvPr id="6" name="Footer Placeholder 5"/>
          <p:cNvSpPr>
            <a:spLocks noGrp="1"/>
          </p:cNvSpPr>
          <p:nvPr>
            <p:ph type="ftr" sz="quarter" idx="11"/>
          </p:nvPr>
        </p:nvSpPr>
        <p:spPr/>
        <p:txBody>
          <a:bodyPr/>
          <a:lstStyle>
            <a:extLst/>
          </a:lstStyle>
          <a:p>
            <a:r>
              <a:rPr lang="en-US" smtClean="0"/>
              <a:t>Michael Hua</a:t>
            </a:r>
            <a:endParaRPr lang="en-US"/>
          </a:p>
        </p:txBody>
      </p:sp>
      <p:sp>
        <p:nvSpPr>
          <p:cNvPr id="7" name="Slide Number Placeholder 6"/>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38D8E85-1807-4A37-A26E-457255735ADB}" type="datetime1">
              <a:rPr lang="en-US" smtClean="0"/>
              <a:t>3/27/2012</a:t>
            </a:fld>
            <a:endParaRPr lang="en-US"/>
          </a:p>
        </p:txBody>
      </p:sp>
      <p:sp>
        <p:nvSpPr>
          <p:cNvPr id="8" name="Footer Placeholder 7"/>
          <p:cNvSpPr>
            <a:spLocks noGrp="1"/>
          </p:cNvSpPr>
          <p:nvPr>
            <p:ph type="ftr" sz="quarter" idx="11"/>
          </p:nvPr>
        </p:nvSpPr>
        <p:spPr/>
        <p:txBody>
          <a:bodyPr/>
          <a:lstStyle>
            <a:extLst/>
          </a:lstStyle>
          <a:p>
            <a:r>
              <a:rPr lang="en-US" smtClean="0"/>
              <a:t>Michael Hua</a:t>
            </a:r>
            <a:endParaRPr lang="en-US"/>
          </a:p>
        </p:txBody>
      </p:sp>
      <p:sp>
        <p:nvSpPr>
          <p:cNvPr id="9" name="Slide Number Placeholder 8"/>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828AAE2-EF8A-4DED-AD3C-8035DEC09174}" type="datetime1">
              <a:rPr lang="en-US" smtClean="0"/>
              <a:t>3/27/2012</a:t>
            </a:fld>
            <a:endParaRPr lang="en-US"/>
          </a:p>
        </p:txBody>
      </p:sp>
      <p:sp>
        <p:nvSpPr>
          <p:cNvPr id="4" name="Footer Placeholder 3"/>
          <p:cNvSpPr>
            <a:spLocks noGrp="1"/>
          </p:cNvSpPr>
          <p:nvPr>
            <p:ph type="ftr" sz="quarter" idx="11"/>
          </p:nvPr>
        </p:nvSpPr>
        <p:spPr/>
        <p:txBody>
          <a:bodyPr/>
          <a:lstStyle>
            <a:extLst/>
          </a:lstStyle>
          <a:p>
            <a:r>
              <a:rPr lang="en-US" smtClean="0"/>
              <a:t>Michael Hua</a:t>
            </a:r>
            <a:endParaRPr lang="en-US"/>
          </a:p>
        </p:txBody>
      </p:sp>
      <p:sp>
        <p:nvSpPr>
          <p:cNvPr id="5" name="Slide Number Placeholder 4"/>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48BE5F8-9CDD-428E-A767-1474FB01C08E}" type="datetime1">
              <a:rPr lang="en-US" smtClean="0"/>
              <a:t>3/27/2012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Michael Hua</a:t>
            </a:r>
            <a:endParaRPr lang="en-US"/>
          </a:p>
        </p:txBody>
      </p:sp>
      <p:sp>
        <p:nvSpPr>
          <p:cNvPr id="4" name="Slide Number Placeholder 3"/>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5225961-35BE-42BE-91DE-414194344BDC}" type="datetime1">
              <a:rPr lang="en-US" smtClean="0"/>
              <a:t>3/27/2012</a:t>
            </a:fld>
            <a:endParaRPr lang="en-US"/>
          </a:p>
        </p:txBody>
      </p:sp>
      <p:sp>
        <p:nvSpPr>
          <p:cNvPr id="6" name="Footer Placeholder 5"/>
          <p:cNvSpPr>
            <a:spLocks noGrp="1"/>
          </p:cNvSpPr>
          <p:nvPr>
            <p:ph type="ftr" sz="quarter" idx="11"/>
          </p:nvPr>
        </p:nvSpPr>
        <p:spPr/>
        <p:txBody>
          <a:bodyPr/>
          <a:lstStyle>
            <a:extLst/>
          </a:lstStyle>
          <a:p>
            <a:r>
              <a:rPr lang="en-US" smtClean="0"/>
              <a:t>Michael Hua</a:t>
            </a:r>
            <a:endParaRPr lang="en-US"/>
          </a:p>
        </p:txBody>
      </p:sp>
      <p:sp>
        <p:nvSpPr>
          <p:cNvPr id="7" name="Slide Number Placeholder 6"/>
          <p:cNvSpPr>
            <a:spLocks noGrp="1"/>
          </p:cNvSpPr>
          <p:nvPr>
            <p:ph type="sldNum" sz="quarter" idx="12"/>
          </p:nvPr>
        </p:nvSpPr>
        <p:spPr/>
        <p:txBody>
          <a:bodyPr/>
          <a:lstStyle>
            <a:extLst/>
          </a:lstStyle>
          <a:p>
            <a:fld id="{FB02F1F1-1F2B-471C-B4EF-6EF7F93FFA6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0C7F607-9350-4489-8EAA-809FFA8EBD14}" type="datetime1">
              <a:rPr lang="en-US" smtClean="0"/>
              <a:t>3/27/2012</a:t>
            </a:fld>
            <a:endParaRPr lang="en-US"/>
          </a:p>
        </p:txBody>
      </p:sp>
      <p:sp>
        <p:nvSpPr>
          <p:cNvPr id="6" name="Footer Placeholder 5"/>
          <p:cNvSpPr>
            <a:spLocks noGrp="1"/>
          </p:cNvSpPr>
          <p:nvPr>
            <p:ph type="ftr" sz="quarter" idx="11"/>
          </p:nvPr>
        </p:nvSpPr>
        <p:spPr/>
        <p:txBody>
          <a:bodyPr/>
          <a:lstStyle>
            <a:extLst/>
          </a:lstStyle>
          <a:p>
            <a:r>
              <a:rPr lang="en-US" smtClean="0"/>
              <a:t>Michael Hua</a:t>
            </a:r>
            <a:endParaRPr lang="en-US"/>
          </a:p>
        </p:txBody>
      </p:sp>
      <p:sp>
        <p:nvSpPr>
          <p:cNvPr id="7" name="Slide Number Placeholder 6"/>
          <p:cNvSpPr>
            <a:spLocks noGrp="1"/>
          </p:cNvSpPr>
          <p:nvPr>
            <p:ph type="sldNum" sz="quarter" idx="12"/>
          </p:nvPr>
        </p:nvSpPr>
        <p:spPr/>
        <p:txBody>
          <a:bodyPr/>
          <a:lstStyle>
            <a:extLst/>
          </a:lstStyle>
          <a:p>
            <a:fld id="{FB02F1F1-1F2B-471C-B4EF-6EF7F93FFA69}"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25DFBF4-E6F0-4718-9030-321BACF2F976}" type="datetime1">
              <a:rPr lang="en-US" smtClean="0"/>
              <a:t>3/27/2012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Michael Hua</a:t>
            </a: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B02F1F1-1F2B-471C-B4EF-6EF7F93FFA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wav"/><Relationship Id="rId2" Type="http://schemas.microsoft.com/office/2007/relationships/media" Target="../media/media1.wav"/><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smtClean="0"/>
              <a:t>Blood in our bodies</a:t>
            </a:r>
            <a:endParaRPr lang="en-US" dirty="0"/>
          </a:p>
        </p:txBody>
      </p:sp>
      <p:sp>
        <p:nvSpPr>
          <p:cNvPr id="3" name="Subtitle 2"/>
          <p:cNvSpPr>
            <a:spLocks noGrp="1"/>
          </p:cNvSpPr>
          <p:nvPr>
            <p:ph type="subTitle" idx="1"/>
          </p:nvPr>
        </p:nvSpPr>
        <p:spPr/>
        <p:txBody>
          <a:bodyPr>
            <a:normAutofit lnSpcReduction="10000"/>
          </a:bodyPr>
          <a:lstStyle/>
          <a:p>
            <a:r>
              <a:rPr lang="en-CA" smtClean="0"/>
              <a:t>Michael Hua</a:t>
            </a:r>
          </a:p>
          <a:p>
            <a:r>
              <a:rPr lang="en-CA" smtClean="0"/>
              <a:t>March 20,2012</a:t>
            </a:r>
          </a:p>
          <a:p>
            <a:r>
              <a:rPr lang="en-CA" smtClean="0"/>
              <a:t>Grade 7 B168</a:t>
            </a:r>
            <a:endParaRPr lang="en-US" smtClean="0"/>
          </a:p>
          <a:p>
            <a:endParaRPr lang="en-US" dirty="0"/>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2675" y="1676400"/>
            <a:ext cx="221932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udio 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1603878220"/>
      </p:ext>
    </p:extLst>
  </p:cSld>
  <p:clrMapOvr>
    <a:masterClrMapping/>
  </p:clrMapOvr>
  <mc:AlternateContent xmlns:mc="http://schemas.openxmlformats.org/markup-compatibility/2006" xmlns:p14="http://schemas.microsoft.com/office/powerpoint/2010/main">
    <mc:Choice Requires="p14">
      <p:transition spd="slow" p14:dur="4400" advTm="19766">
        <p14:honeycomb/>
      </p:transition>
    </mc:Choice>
    <mc:Fallback xmlns="">
      <p:transition spd="slow" advTm="197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ppt_w</p:attrName>
                                        </p:attrNameLst>
                                      </p:cBhvr>
                                      <p:tavLst>
                                        <p:tav tm="0" fmla="#ppt_w*sin(2.5*pi*$)">
                                          <p:val>
                                            <p:fltVal val="0"/>
                                          </p:val>
                                        </p:tav>
                                        <p:tav tm="100000">
                                          <p:val>
                                            <p:fltVal val="1"/>
                                          </p:val>
                                        </p:tav>
                                      </p:tavLst>
                                    </p:anim>
                                    <p:anim calcmode="lin" valueType="num">
                                      <p:cBhvr>
                                        <p:cTn id="13"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wipe(down)">
                                      <p:cBhvr>
                                        <p:cTn id="18" dur="580">
                                          <p:stCondLst>
                                            <p:cond delay="0"/>
                                          </p:stCondLst>
                                        </p:cTn>
                                        <p:tgtEl>
                                          <p:spTgt spid="3">
                                            <p:txEl>
                                              <p:pRg st="0" end="0"/>
                                            </p:txEl>
                                          </p:spTgt>
                                        </p:tgtEl>
                                      </p:cBhvr>
                                    </p:animEffect>
                                    <p:anim calcmode="lin" valueType="num">
                                      <p:cBhvr>
                                        <p:cTn id="19"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4" dur="26">
                                          <p:stCondLst>
                                            <p:cond delay="650"/>
                                          </p:stCondLst>
                                        </p:cTn>
                                        <p:tgtEl>
                                          <p:spTgt spid="3">
                                            <p:txEl>
                                              <p:pRg st="0" end="0"/>
                                            </p:txEl>
                                          </p:spTgt>
                                        </p:tgtEl>
                                      </p:cBhvr>
                                      <p:to x="100000" y="60000"/>
                                    </p:animScale>
                                    <p:animScale>
                                      <p:cBhvr>
                                        <p:cTn id="25" dur="166" decel="50000">
                                          <p:stCondLst>
                                            <p:cond delay="676"/>
                                          </p:stCondLst>
                                        </p:cTn>
                                        <p:tgtEl>
                                          <p:spTgt spid="3">
                                            <p:txEl>
                                              <p:pRg st="0" end="0"/>
                                            </p:txEl>
                                          </p:spTgt>
                                        </p:tgtEl>
                                      </p:cBhvr>
                                      <p:to x="100000" y="100000"/>
                                    </p:animScale>
                                    <p:animScale>
                                      <p:cBhvr>
                                        <p:cTn id="26" dur="26">
                                          <p:stCondLst>
                                            <p:cond delay="1312"/>
                                          </p:stCondLst>
                                        </p:cTn>
                                        <p:tgtEl>
                                          <p:spTgt spid="3">
                                            <p:txEl>
                                              <p:pRg st="0" end="0"/>
                                            </p:txEl>
                                          </p:spTgt>
                                        </p:tgtEl>
                                      </p:cBhvr>
                                      <p:to x="100000" y="80000"/>
                                    </p:animScale>
                                    <p:animScale>
                                      <p:cBhvr>
                                        <p:cTn id="27" dur="166" decel="50000">
                                          <p:stCondLst>
                                            <p:cond delay="1338"/>
                                          </p:stCondLst>
                                        </p:cTn>
                                        <p:tgtEl>
                                          <p:spTgt spid="3">
                                            <p:txEl>
                                              <p:pRg st="0" end="0"/>
                                            </p:txEl>
                                          </p:spTgt>
                                        </p:tgtEl>
                                      </p:cBhvr>
                                      <p:to x="100000" y="100000"/>
                                    </p:animScale>
                                    <p:animScale>
                                      <p:cBhvr>
                                        <p:cTn id="28" dur="26">
                                          <p:stCondLst>
                                            <p:cond delay="1642"/>
                                          </p:stCondLst>
                                        </p:cTn>
                                        <p:tgtEl>
                                          <p:spTgt spid="3">
                                            <p:txEl>
                                              <p:pRg st="0" end="0"/>
                                            </p:txEl>
                                          </p:spTgt>
                                        </p:tgtEl>
                                      </p:cBhvr>
                                      <p:to x="100000" y="90000"/>
                                    </p:animScale>
                                    <p:animScale>
                                      <p:cBhvr>
                                        <p:cTn id="29" dur="166" decel="50000">
                                          <p:stCondLst>
                                            <p:cond delay="1668"/>
                                          </p:stCondLst>
                                        </p:cTn>
                                        <p:tgtEl>
                                          <p:spTgt spid="3">
                                            <p:txEl>
                                              <p:pRg st="0" end="0"/>
                                            </p:txEl>
                                          </p:spTgt>
                                        </p:tgtEl>
                                      </p:cBhvr>
                                      <p:to x="100000" y="100000"/>
                                    </p:animScale>
                                    <p:animScale>
                                      <p:cBhvr>
                                        <p:cTn id="30" dur="26">
                                          <p:stCondLst>
                                            <p:cond delay="1808"/>
                                          </p:stCondLst>
                                        </p:cTn>
                                        <p:tgtEl>
                                          <p:spTgt spid="3">
                                            <p:txEl>
                                              <p:pRg st="0" end="0"/>
                                            </p:txEl>
                                          </p:spTgt>
                                        </p:tgtEl>
                                      </p:cBhvr>
                                      <p:to x="100000" y="95000"/>
                                    </p:animScale>
                                    <p:animScale>
                                      <p:cBhvr>
                                        <p:cTn id="31" dur="166" decel="50000">
                                          <p:stCondLst>
                                            <p:cond delay="1834"/>
                                          </p:stCondLst>
                                        </p:cTn>
                                        <p:tgtEl>
                                          <p:spTgt spid="3">
                                            <p:txEl>
                                              <p:pRg st="0" end="0"/>
                                            </p:txEl>
                                          </p:spTgt>
                                        </p:tgtEl>
                                      </p:cBhvr>
                                      <p:to x="100000" y="100000"/>
                                    </p:animScale>
                                  </p:childTnLst>
                                </p:cTn>
                              </p:par>
                              <p:par>
                                <p:cTn id="32" presetID="26" presetClass="entr" presetSubtype="0" fill="hold"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wipe(down)">
                                      <p:cBhvr>
                                        <p:cTn id="34" dur="580">
                                          <p:stCondLst>
                                            <p:cond delay="0"/>
                                          </p:stCondLst>
                                        </p:cTn>
                                        <p:tgtEl>
                                          <p:spTgt spid="3">
                                            <p:txEl>
                                              <p:pRg st="1" end="1"/>
                                            </p:txEl>
                                          </p:spTgt>
                                        </p:tgtEl>
                                      </p:cBhvr>
                                    </p:animEffect>
                                    <p:anim calcmode="lin" valueType="num">
                                      <p:cBhvr>
                                        <p:cTn id="3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
                                            <p:txEl>
                                              <p:pRg st="1" end="1"/>
                                            </p:txEl>
                                          </p:spTgt>
                                        </p:tgtEl>
                                      </p:cBhvr>
                                      <p:to x="100000" y="60000"/>
                                    </p:animScale>
                                    <p:animScale>
                                      <p:cBhvr>
                                        <p:cTn id="41" dur="166" decel="50000">
                                          <p:stCondLst>
                                            <p:cond delay="676"/>
                                          </p:stCondLst>
                                        </p:cTn>
                                        <p:tgtEl>
                                          <p:spTgt spid="3">
                                            <p:txEl>
                                              <p:pRg st="1" end="1"/>
                                            </p:txEl>
                                          </p:spTgt>
                                        </p:tgtEl>
                                      </p:cBhvr>
                                      <p:to x="100000" y="100000"/>
                                    </p:animScale>
                                    <p:animScale>
                                      <p:cBhvr>
                                        <p:cTn id="42" dur="26">
                                          <p:stCondLst>
                                            <p:cond delay="1312"/>
                                          </p:stCondLst>
                                        </p:cTn>
                                        <p:tgtEl>
                                          <p:spTgt spid="3">
                                            <p:txEl>
                                              <p:pRg st="1" end="1"/>
                                            </p:txEl>
                                          </p:spTgt>
                                        </p:tgtEl>
                                      </p:cBhvr>
                                      <p:to x="100000" y="80000"/>
                                    </p:animScale>
                                    <p:animScale>
                                      <p:cBhvr>
                                        <p:cTn id="43" dur="166" decel="50000">
                                          <p:stCondLst>
                                            <p:cond delay="1338"/>
                                          </p:stCondLst>
                                        </p:cTn>
                                        <p:tgtEl>
                                          <p:spTgt spid="3">
                                            <p:txEl>
                                              <p:pRg st="1" end="1"/>
                                            </p:txEl>
                                          </p:spTgt>
                                        </p:tgtEl>
                                      </p:cBhvr>
                                      <p:to x="100000" y="100000"/>
                                    </p:animScale>
                                    <p:animScale>
                                      <p:cBhvr>
                                        <p:cTn id="44" dur="26">
                                          <p:stCondLst>
                                            <p:cond delay="1642"/>
                                          </p:stCondLst>
                                        </p:cTn>
                                        <p:tgtEl>
                                          <p:spTgt spid="3">
                                            <p:txEl>
                                              <p:pRg st="1" end="1"/>
                                            </p:txEl>
                                          </p:spTgt>
                                        </p:tgtEl>
                                      </p:cBhvr>
                                      <p:to x="100000" y="90000"/>
                                    </p:animScale>
                                    <p:animScale>
                                      <p:cBhvr>
                                        <p:cTn id="45" dur="166" decel="50000">
                                          <p:stCondLst>
                                            <p:cond delay="1668"/>
                                          </p:stCondLst>
                                        </p:cTn>
                                        <p:tgtEl>
                                          <p:spTgt spid="3">
                                            <p:txEl>
                                              <p:pRg st="1" end="1"/>
                                            </p:txEl>
                                          </p:spTgt>
                                        </p:tgtEl>
                                      </p:cBhvr>
                                      <p:to x="100000" y="100000"/>
                                    </p:animScale>
                                    <p:animScale>
                                      <p:cBhvr>
                                        <p:cTn id="46" dur="26">
                                          <p:stCondLst>
                                            <p:cond delay="1808"/>
                                          </p:stCondLst>
                                        </p:cTn>
                                        <p:tgtEl>
                                          <p:spTgt spid="3">
                                            <p:txEl>
                                              <p:pRg st="1" end="1"/>
                                            </p:txEl>
                                          </p:spTgt>
                                        </p:tgtEl>
                                      </p:cBhvr>
                                      <p:to x="100000" y="95000"/>
                                    </p:animScale>
                                    <p:animScale>
                                      <p:cBhvr>
                                        <p:cTn id="47" dur="166" decel="50000">
                                          <p:stCondLst>
                                            <p:cond delay="1834"/>
                                          </p:stCondLst>
                                        </p:cTn>
                                        <p:tgtEl>
                                          <p:spTgt spid="3">
                                            <p:txEl>
                                              <p:pRg st="1" end="1"/>
                                            </p:txEl>
                                          </p:spTgt>
                                        </p:tgtEl>
                                      </p:cBhvr>
                                      <p:to x="100000" y="100000"/>
                                    </p:animScale>
                                  </p:childTnLst>
                                </p:cTn>
                              </p:par>
                              <p:par>
                                <p:cTn id="48" presetID="26" presetClass="entr" presetSubtype="0" fill="hold" nodeType="with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wipe(down)">
                                      <p:cBhvr>
                                        <p:cTn id="50" dur="580">
                                          <p:stCondLst>
                                            <p:cond delay="0"/>
                                          </p:stCondLst>
                                        </p:cTn>
                                        <p:tgtEl>
                                          <p:spTgt spid="3">
                                            <p:txEl>
                                              <p:pRg st="2" end="2"/>
                                            </p:txEl>
                                          </p:spTgt>
                                        </p:tgtEl>
                                      </p:cBhvr>
                                    </p:animEffect>
                                    <p:anim calcmode="lin" valueType="num">
                                      <p:cBhvr>
                                        <p:cTn id="5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2" end="2"/>
                                            </p:txEl>
                                          </p:spTgt>
                                        </p:tgtEl>
                                      </p:cBhvr>
                                      <p:to x="100000" y="60000"/>
                                    </p:animScale>
                                    <p:animScale>
                                      <p:cBhvr>
                                        <p:cTn id="57" dur="166" decel="50000">
                                          <p:stCondLst>
                                            <p:cond delay="676"/>
                                          </p:stCondLst>
                                        </p:cTn>
                                        <p:tgtEl>
                                          <p:spTgt spid="3">
                                            <p:txEl>
                                              <p:pRg st="2" end="2"/>
                                            </p:txEl>
                                          </p:spTgt>
                                        </p:tgtEl>
                                      </p:cBhvr>
                                      <p:to x="100000" y="100000"/>
                                    </p:animScale>
                                    <p:animScale>
                                      <p:cBhvr>
                                        <p:cTn id="58" dur="26">
                                          <p:stCondLst>
                                            <p:cond delay="1312"/>
                                          </p:stCondLst>
                                        </p:cTn>
                                        <p:tgtEl>
                                          <p:spTgt spid="3">
                                            <p:txEl>
                                              <p:pRg st="2" end="2"/>
                                            </p:txEl>
                                          </p:spTgt>
                                        </p:tgtEl>
                                      </p:cBhvr>
                                      <p:to x="100000" y="80000"/>
                                    </p:animScale>
                                    <p:animScale>
                                      <p:cBhvr>
                                        <p:cTn id="59" dur="166" decel="50000">
                                          <p:stCondLst>
                                            <p:cond delay="1338"/>
                                          </p:stCondLst>
                                        </p:cTn>
                                        <p:tgtEl>
                                          <p:spTgt spid="3">
                                            <p:txEl>
                                              <p:pRg st="2" end="2"/>
                                            </p:txEl>
                                          </p:spTgt>
                                        </p:tgtEl>
                                      </p:cBhvr>
                                      <p:to x="100000" y="100000"/>
                                    </p:animScale>
                                    <p:animScale>
                                      <p:cBhvr>
                                        <p:cTn id="60" dur="26">
                                          <p:stCondLst>
                                            <p:cond delay="1642"/>
                                          </p:stCondLst>
                                        </p:cTn>
                                        <p:tgtEl>
                                          <p:spTgt spid="3">
                                            <p:txEl>
                                              <p:pRg st="2" end="2"/>
                                            </p:txEl>
                                          </p:spTgt>
                                        </p:tgtEl>
                                      </p:cBhvr>
                                      <p:to x="100000" y="90000"/>
                                    </p:animScale>
                                    <p:animScale>
                                      <p:cBhvr>
                                        <p:cTn id="61" dur="166" decel="50000">
                                          <p:stCondLst>
                                            <p:cond delay="1668"/>
                                          </p:stCondLst>
                                        </p:cTn>
                                        <p:tgtEl>
                                          <p:spTgt spid="3">
                                            <p:txEl>
                                              <p:pRg st="2" end="2"/>
                                            </p:txEl>
                                          </p:spTgt>
                                        </p:tgtEl>
                                      </p:cBhvr>
                                      <p:to x="100000" y="100000"/>
                                    </p:animScale>
                                    <p:animScale>
                                      <p:cBhvr>
                                        <p:cTn id="62" dur="26">
                                          <p:stCondLst>
                                            <p:cond delay="1808"/>
                                          </p:stCondLst>
                                        </p:cTn>
                                        <p:tgtEl>
                                          <p:spTgt spid="3">
                                            <p:txEl>
                                              <p:pRg st="2" end="2"/>
                                            </p:txEl>
                                          </p:spTgt>
                                        </p:tgtEl>
                                      </p:cBhvr>
                                      <p:to x="100000" y="95000"/>
                                    </p:animScale>
                                    <p:animScale>
                                      <p:cBhvr>
                                        <p:cTn id="63" dur="166" decel="50000">
                                          <p:stCondLst>
                                            <p:cond delay="1834"/>
                                          </p:stCondLst>
                                        </p:cTn>
                                        <p:tgtEl>
                                          <p:spTgt spid="3">
                                            <p:txEl>
                                              <p:pRg st="2" end="2"/>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8" presetClass="emph" presetSubtype="0" fill="hold" nodeType="clickEffect">
                                  <p:stCondLst>
                                    <p:cond delay="0"/>
                                  </p:stCondLst>
                                  <p:childTnLst>
                                    <p:animRot by="21600000">
                                      <p:cBhvr>
                                        <p:cTn id="67" dur="2000" fill="hold"/>
                                        <p:tgtEl>
                                          <p:spTgt spid="614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68"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US" dirty="0"/>
          </a:p>
        </p:txBody>
      </p:sp>
      <p:sp>
        <p:nvSpPr>
          <p:cNvPr id="3" name="Content Placeholder 2"/>
          <p:cNvSpPr>
            <a:spLocks noGrp="1"/>
          </p:cNvSpPr>
          <p:nvPr>
            <p:ph idx="1"/>
          </p:nvPr>
        </p:nvSpPr>
        <p:spPr/>
        <p:txBody>
          <a:bodyPr/>
          <a:lstStyle/>
          <a:p>
            <a:pPr marL="0" indent="0">
              <a:buNone/>
            </a:pPr>
            <a:r>
              <a:rPr lang="en-CA" dirty="0" smtClean="0"/>
              <a:t>In conclusion we need blood to survive so that way we can be healthy and strong. And we need that. Blood is important for us because our circulatory system moves blood around the body. Blood carries oxygen and glucose and it takes away the carbon dioxide.</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4495800"/>
            <a:ext cx="76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07402213"/>
      </p:ext>
    </p:extLst>
  </p:cSld>
  <p:clrMapOvr>
    <a:masterClrMapping/>
  </p:clrMapOvr>
  <mc:AlternateContent xmlns:mc="http://schemas.openxmlformats.org/markup-compatibility/2006" xmlns:p14="http://schemas.microsoft.com/office/powerpoint/2010/main">
    <mc:Choice Requires="p14">
      <p:transition spd="slow" p14:dur="4400" advTm="21573">
        <p14:honeycomb/>
      </p:transition>
    </mc:Choice>
    <mc:Fallback xmlns="">
      <p:transition spd="slow" advTm="2157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4" presetClass="emph" presetSubtype="0" fill="hold" nodeType="click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3">
                                            <p:txEl>
                                              <p:pRg st="0" end="0"/>
                                            </p:txEl>
                                          </p:spTgt>
                                        </p:tgtEl>
                                        <p:attrNameLst>
                                          <p:attrName>ppt_x</p:attrName>
                                          <p:attrName>ppt_y</p:attrName>
                                        </p:attrNameLst>
                                      </p:cBhvr>
                                    </p:animMotion>
                                    <p:animRot by="1500000">
                                      <p:cBhvr>
                                        <p:cTn id="11" dur="125" fill="hold">
                                          <p:stCondLst>
                                            <p:cond delay="0"/>
                                          </p:stCondLst>
                                        </p:cTn>
                                        <p:tgtEl>
                                          <p:spTgt spid="3">
                                            <p:txEl>
                                              <p:pRg st="0" end="0"/>
                                            </p:txEl>
                                          </p:spTgt>
                                        </p:tgtEl>
                                        <p:attrNameLst>
                                          <p:attrName>r</p:attrName>
                                        </p:attrNameLst>
                                      </p:cBhvr>
                                    </p:animRot>
                                    <p:animRot by="-1500000">
                                      <p:cBhvr>
                                        <p:cTn id="12" dur="125" fill="hold">
                                          <p:stCondLst>
                                            <p:cond delay="125"/>
                                          </p:stCondLst>
                                        </p:cTn>
                                        <p:tgtEl>
                                          <p:spTgt spid="3">
                                            <p:txEl>
                                              <p:pRg st="0" end="0"/>
                                            </p:txEl>
                                          </p:spTgt>
                                        </p:tgtEl>
                                        <p:attrNameLst>
                                          <p:attrName>r</p:attrName>
                                        </p:attrNameLst>
                                      </p:cBhvr>
                                    </p:animRot>
                                    <p:animRot by="-1500000">
                                      <p:cBhvr>
                                        <p:cTn id="13" dur="125" fill="hold">
                                          <p:stCondLst>
                                            <p:cond delay="250"/>
                                          </p:stCondLst>
                                        </p:cTn>
                                        <p:tgtEl>
                                          <p:spTgt spid="3">
                                            <p:txEl>
                                              <p:pRg st="0" end="0"/>
                                            </p:txEl>
                                          </p:spTgt>
                                        </p:tgtEl>
                                        <p:attrNameLst>
                                          <p:attrName>r</p:attrName>
                                        </p:attrNameLst>
                                      </p:cBhvr>
                                    </p:animRot>
                                    <p:animRot by="1500000">
                                      <p:cBhvr>
                                        <p:cTn id="14" dur="125" fill="hold">
                                          <p:stCondLst>
                                            <p:cond delay="375"/>
                                          </p:stCondLst>
                                        </p:cTn>
                                        <p:tgtEl>
                                          <p:spTgt spid="3">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409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References</a:t>
            </a:r>
            <a:endParaRPr lang="en-US" dirty="0"/>
          </a:p>
        </p:txBody>
      </p:sp>
      <p:sp>
        <p:nvSpPr>
          <p:cNvPr id="6" name="Content Placeholder 5"/>
          <p:cNvSpPr>
            <a:spLocks noGrp="1"/>
          </p:cNvSpPr>
          <p:nvPr>
            <p:ph idx="1"/>
          </p:nvPr>
        </p:nvSpPr>
        <p:spPr>
          <a:xfrm>
            <a:off x="533400" y="1558290"/>
            <a:ext cx="7239000" cy="4846320"/>
          </a:xfrm>
        </p:spPr>
        <p:txBody>
          <a:bodyPr/>
          <a:lstStyle/>
          <a:p>
            <a:r>
              <a:rPr lang="en-US" dirty="0"/>
              <a:t>http://www.redcrossblood.org/learn-about-blood/what-happens-donated-blood</a:t>
            </a:r>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124200"/>
            <a:ext cx="1524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763137" y="2496066"/>
            <a:ext cx="4572000" cy="646331"/>
          </a:xfrm>
          <a:prstGeom prst="rect">
            <a:avLst/>
          </a:prstGeom>
        </p:spPr>
        <p:txBody>
          <a:bodyPr>
            <a:spAutoFit/>
          </a:bodyPr>
          <a:lstStyle/>
          <a:p>
            <a:r>
              <a:rPr lang="en-US" dirty="0"/>
              <a:t>http://kidshealth.org/kid/htbw/heart.html#</a:t>
            </a:r>
          </a:p>
        </p:txBody>
      </p:sp>
    </p:spTree>
    <p:custDataLst>
      <p:tags r:id="rId1"/>
    </p:custDataLst>
    <p:extLst>
      <p:ext uri="{BB962C8B-B14F-4D97-AF65-F5344CB8AC3E}">
        <p14:creationId xmlns:p14="http://schemas.microsoft.com/office/powerpoint/2010/main" val="1896427114"/>
      </p:ext>
    </p:extLst>
  </p:cSld>
  <p:clrMapOvr>
    <a:masterClrMapping/>
  </p:clrMapOvr>
  <mc:AlternateContent xmlns:mc="http://schemas.openxmlformats.org/markup-compatibility/2006" xmlns:p14="http://schemas.microsoft.com/office/powerpoint/2010/main">
    <mc:Choice Requires="p14">
      <p:transition spd="slow" p14:dur="4400" advTm="10451">
        <p14:honeycomb/>
      </p:transition>
    </mc:Choice>
    <mc:Fallback xmlns="">
      <p:transition spd="slow" advTm="1045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5"/>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6">
                                            <p:txEl>
                                              <p:pRg st="0" end="0"/>
                                            </p:txEl>
                                          </p:spTgt>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2">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1143000"/>
          </a:xfrm>
        </p:spPr>
        <p:txBody>
          <a:bodyPr/>
          <a:lstStyle/>
          <a:p>
            <a:r>
              <a:rPr lang="en-CA" dirty="0" smtClean="0"/>
              <a:t>Introduction</a:t>
            </a:r>
            <a:endParaRPr lang="en-US" dirty="0"/>
          </a:p>
        </p:txBody>
      </p:sp>
      <p:sp>
        <p:nvSpPr>
          <p:cNvPr id="3" name="Content Placeholder 2"/>
          <p:cNvSpPr>
            <a:spLocks noGrp="1"/>
          </p:cNvSpPr>
          <p:nvPr>
            <p:ph idx="1"/>
          </p:nvPr>
        </p:nvSpPr>
        <p:spPr/>
        <p:txBody>
          <a:bodyPr/>
          <a:lstStyle/>
          <a:p>
            <a:pPr marL="0" indent="0">
              <a:buNone/>
            </a:pPr>
            <a:r>
              <a:rPr lang="en-CA" dirty="0" smtClean="0"/>
              <a:t>My project is all about blood. Blood is part of the circulatory system. Blood is important for us to live because we need it to survive. </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657600"/>
            <a:ext cx="16764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52927240"/>
      </p:ext>
    </p:extLst>
  </p:cSld>
  <p:clrMapOvr>
    <a:masterClrMapping/>
  </p:clrMapOvr>
  <mc:AlternateContent xmlns:mc="http://schemas.openxmlformats.org/markup-compatibility/2006" xmlns:p14="http://schemas.microsoft.com/office/powerpoint/2010/main">
    <mc:Choice Requires="p14">
      <p:transition spd="slow" p14:dur="4400" advTm="11662">
        <p14:honeycomb/>
      </p:transition>
    </mc:Choice>
    <mc:Fallback xmlns="">
      <p:transition spd="slow" advTm="1166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30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Blood typing</a:t>
            </a:r>
            <a:endParaRPr lang="en-US" dirty="0"/>
          </a:p>
        </p:txBody>
      </p:sp>
      <p:sp>
        <p:nvSpPr>
          <p:cNvPr id="3" name="Content Placeholder 2"/>
          <p:cNvSpPr>
            <a:spLocks noGrp="1"/>
          </p:cNvSpPr>
          <p:nvPr>
            <p:ph idx="1"/>
          </p:nvPr>
        </p:nvSpPr>
        <p:spPr>
          <a:xfrm>
            <a:off x="228600" y="1524000"/>
            <a:ext cx="8229600" cy="4525963"/>
          </a:xfrm>
        </p:spPr>
        <p:txBody>
          <a:bodyPr>
            <a:normAutofit/>
          </a:bodyPr>
          <a:lstStyle/>
          <a:p>
            <a:pPr marL="0" indent="0">
              <a:buNone/>
            </a:pPr>
            <a:r>
              <a:rPr lang="en-CA" dirty="0" smtClean="0"/>
              <a:t>Four major blood groups are:</a:t>
            </a:r>
          </a:p>
          <a:p>
            <a:r>
              <a:rPr lang="en-CA" dirty="0" smtClean="0"/>
              <a:t>Group A has only the A antigen on red cells.</a:t>
            </a:r>
          </a:p>
          <a:p>
            <a:r>
              <a:rPr lang="en-CA" dirty="0" smtClean="0"/>
              <a:t>Group B has only the B antigen on red cells.</a:t>
            </a:r>
          </a:p>
          <a:p>
            <a:r>
              <a:rPr lang="en-CA" dirty="0" smtClean="0"/>
              <a:t>Group AB has both A and B antigens on red cells.</a:t>
            </a:r>
          </a:p>
          <a:p>
            <a:r>
              <a:rPr lang="en-CA" dirty="0" smtClean="0"/>
              <a:t>Group O has neither A nor B antigens on red cells.</a:t>
            </a:r>
            <a:endParaRPr lang="en-US" dirty="0"/>
          </a:p>
          <a:p>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038600"/>
            <a:ext cx="1933575"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30445676"/>
      </p:ext>
    </p:extLst>
  </p:cSld>
  <p:clrMapOvr>
    <a:masterClrMapping/>
  </p:clrMapOvr>
  <mc:AlternateContent xmlns:mc="http://schemas.openxmlformats.org/markup-compatibility/2006" xmlns:p14="http://schemas.microsoft.com/office/powerpoint/2010/main">
    <mc:Choice Requires="p14">
      <p:transition spd="slow" p14:dur="4400" advTm="9880">
        <p14:honeycomb/>
      </p:transition>
    </mc:Choice>
    <mc:Fallback xmlns="">
      <p:transition spd="slow" advTm="988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3">
                                            <p:txEl>
                                              <p:pRg st="0" end="0"/>
                                            </p:txEl>
                                          </p:spTgt>
                                        </p:tgtEl>
                                      </p:cBhvr>
                                      <p:by x="150000" y="150000"/>
                                    </p:animScale>
                                  </p:childTnLst>
                                </p:cTn>
                              </p:par>
                              <p:par>
                                <p:cTn id="15" presetID="6" presetClass="emph" presetSubtype="0" fill="hold" nodeType="withEffect">
                                  <p:stCondLst>
                                    <p:cond delay="0"/>
                                  </p:stCondLst>
                                  <p:childTnLst>
                                    <p:animScale>
                                      <p:cBhvr>
                                        <p:cTn id="16" dur="2000" fill="hold"/>
                                        <p:tgtEl>
                                          <p:spTgt spid="3">
                                            <p:txEl>
                                              <p:pRg st="1" end="1"/>
                                            </p:txEl>
                                          </p:spTgt>
                                        </p:tgtEl>
                                      </p:cBhvr>
                                      <p:by x="150000" y="150000"/>
                                    </p:animScale>
                                  </p:childTnLst>
                                </p:cTn>
                              </p:par>
                              <p:par>
                                <p:cTn id="17" presetID="6" presetClass="emph" presetSubtype="0" fill="hold" nodeType="withEffect">
                                  <p:stCondLst>
                                    <p:cond delay="0"/>
                                  </p:stCondLst>
                                  <p:childTnLst>
                                    <p:animScale>
                                      <p:cBhvr>
                                        <p:cTn id="18" dur="2000" fill="hold"/>
                                        <p:tgtEl>
                                          <p:spTgt spid="3">
                                            <p:txEl>
                                              <p:pRg st="2" end="2"/>
                                            </p:txEl>
                                          </p:spTgt>
                                        </p:tgtEl>
                                      </p:cBhvr>
                                      <p:by x="150000" y="150000"/>
                                    </p:animScale>
                                  </p:childTnLst>
                                </p:cTn>
                              </p:par>
                              <p:par>
                                <p:cTn id="19" presetID="6" presetClass="emph" presetSubtype="0" fill="hold" nodeType="withEffect">
                                  <p:stCondLst>
                                    <p:cond delay="0"/>
                                  </p:stCondLst>
                                  <p:childTnLst>
                                    <p:animScale>
                                      <p:cBhvr>
                                        <p:cTn id="20" dur="2000" fill="hold"/>
                                        <p:tgtEl>
                                          <p:spTgt spid="3">
                                            <p:txEl>
                                              <p:pRg st="3" end="3"/>
                                            </p:txEl>
                                          </p:spTgt>
                                        </p:tgtEl>
                                      </p:cBhvr>
                                      <p:by x="150000" y="150000"/>
                                    </p:animScale>
                                  </p:childTnLst>
                                </p:cTn>
                              </p:par>
                              <p:par>
                                <p:cTn id="21" presetID="6" presetClass="emph" presetSubtype="0" fill="hold" nodeType="withEffect">
                                  <p:stCondLst>
                                    <p:cond delay="0"/>
                                  </p:stCondLst>
                                  <p:childTnLst>
                                    <p:animScale>
                                      <p:cBhvr>
                                        <p:cTn id="22" dur="2000" fill="hold"/>
                                        <p:tgtEl>
                                          <p:spTgt spid="3">
                                            <p:txEl>
                                              <p:pRg st="4" end="4"/>
                                            </p:txEl>
                                          </p:spTgt>
                                        </p:tgtEl>
                                      </p:cBhvr>
                                      <p:by x="150000" y="150000"/>
                                    </p:animScale>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2000"/>
                                        <p:tgtEl>
                                          <p:spTgt spid="2050"/>
                                        </p:tgtEl>
                                      </p:cBhvr>
                                    </p:animEffect>
                                    <p:anim calcmode="lin" valueType="num">
                                      <p:cBhvr>
                                        <p:cTn id="28" dur="2000" fill="hold"/>
                                        <p:tgtEl>
                                          <p:spTgt spid="2050"/>
                                        </p:tgtEl>
                                        <p:attrNameLst>
                                          <p:attrName>ppt_w</p:attrName>
                                        </p:attrNameLst>
                                      </p:cBhvr>
                                      <p:tavLst>
                                        <p:tav tm="0" fmla="#ppt_w*sin(2.5*pi*$)">
                                          <p:val>
                                            <p:fltVal val="0"/>
                                          </p:val>
                                        </p:tav>
                                        <p:tav tm="100000">
                                          <p:val>
                                            <p:fltVal val="1"/>
                                          </p:val>
                                        </p:tav>
                                      </p:tavLst>
                                    </p:anim>
                                    <p:anim calcmode="lin" valueType="num">
                                      <p:cBhvr>
                                        <p:cTn id="29"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Blood Disorders</a:t>
            </a:r>
            <a:endParaRPr lang="en-US" dirty="0"/>
          </a:p>
        </p:txBody>
      </p:sp>
      <p:sp>
        <p:nvSpPr>
          <p:cNvPr id="3" name="Content Placeholder 2"/>
          <p:cNvSpPr>
            <a:spLocks noGrp="1"/>
          </p:cNvSpPr>
          <p:nvPr>
            <p:ph idx="1"/>
          </p:nvPr>
        </p:nvSpPr>
        <p:spPr/>
        <p:txBody>
          <a:bodyPr/>
          <a:lstStyle/>
          <a:p>
            <a:pPr marL="0" indent="0">
              <a:buNone/>
            </a:pPr>
            <a:r>
              <a:rPr lang="en-CA" u="sng" dirty="0" smtClean="0"/>
              <a:t>Anemia</a:t>
            </a:r>
            <a:r>
              <a:rPr lang="en-CA" dirty="0" smtClean="0"/>
              <a:t>-People have a low number of red blood cells. Mild anemia often causes no symptoms. More severe anemia can cause fatigue, pale skin, and shortness of breath with exertion.</a:t>
            </a:r>
          </a:p>
          <a:p>
            <a:pPr marL="0" indent="0">
              <a:buNone/>
            </a:pPr>
            <a:r>
              <a:rPr lang="en-CA" u="sng" dirty="0" smtClean="0"/>
              <a:t>Aplastic anemia-</a:t>
            </a:r>
            <a:r>
              <a:rPr lang="en-CA" dirty="0"/>
              <a:t> </a:t>
            </a:r>
            <a:r>
              <a:rPr lang="en-CA" dirty="0" smtClean="0"/>
              <a:t>People with aplastic anemia, the bone marrow does not produce enough blood cells, including red blood cells. </a:t>
            </a:r>
            <a:endParaRPr lang="en-CA" u="sng" dirty="0" smtClean="0"/>
          </a:p>
          <a:p>
            <a:pPr marL="0" indent="0">
              <a:buNone/>
            </a:pPr>
            <a:endParaRPr lang="en-US" u="sng"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4111" y="4876800"/>
            <a:ext cx="10096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68839647"/>
      </p:ext>
    </p:extLst>
  </p:cSld>
  <p:clrMapOvr>
    <a:masterClrMapping/>
  </p:clrMapOvr>
  <mc:AlternateContent xmlns:mc="http://schemas.openxmlformats.org/markup-compatibility/2006" xmlns:p14="http://schemas.microsoft.com/office/powerpoint/2010/main">
    <mc:Choice Requires="p14">
      <p:transition spd="slow" p14:dur="4400" advTm="11243">
        <p14:honeycomb/>
      </p:transition>
    </mc:Choice>
    <mc:Fallback xmlns="">
      <p:transition spd="slow" advTm="1124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mph" presetSubtype="0" fill="hold" nodeType="clickEffect">
                                  <p:stCondLst>
                                    <p:cond delay="0"/>
                                  </p:stCondLst>
                                  <p:iterate type="lt">
                                    <p:tmPct val="4000"/>
                                  </p:iterate>
                                  <p:childTnLst>
                                    <p:set>
                                      <p:cBhvr override="childStyle">
                                        <p:cTn id="13" dur="500" fill="hold"/>
                                        <p:tgtEl>
                                          <p:spTgt spid="3">
                                            <p:txEl>
                                              <p:pRg st="0" end="0"/>
                                            </p:txEl>
                                          </p:spTgt>
                                        </p:tgtEl>
                                        <p:attrNameLst>
                                          <p:attrName>style.textDecorationUnderline</p:attrName>
                                        </p:attrNameLst>
                                      </p:cBhvr>
                                      <p:to>
                                        <p:strVal val="true"/>
                                      </p:to>
                                    </p:set>
                                  </p:childTnLst>
                                </p:cTn>
                              </p:par>
                              <p:par>
                                <p:cTn id="14" presetID="18" presetClass="emph" presetSubtype="0" fill="hold" nodeType="withEffect">
                                  <p:stCondLst>
                                    <p:cond delay="0"/>
                                  </p:stCondLst>
                                  <p:iterate type="lt">
                                    <p:tmPct val="4000"/>
                                  </p:iterate>
                                  <p:childTnLst>
                                    <p:set>
                                      <p:cBhvr override="childStyle">
                                        <p:cTn id="15" dur="500" fill="hold"/>
                                        <p:tgtEl>
                                          <p:spTgt spid="3">
                                            <p:txEl>
                                              <p:pRg st="1" end="1"/>
                                            </p:txEl>
                                          </p:spTgt>
                                        </p:tgtEl>
                                        <p:attrNameLst>
                                          <p:attrName>style.textDecorationUnderline</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074"/>
                                        </p:tgtEl>
                                        <p:attrNameLst>
                                          <p:attrName>style.visibility</p:attrName>
                                        </p:attrNameLst>
                                      </p:cBhvr>
                                      <p:to>
                                        <p:strVal val="visible"/>
                                      </p:to>
                                    </p:set>
                                    <p:animEffect transition="in" filter="wipe(down)">
                                      <p:cBhvr>
                                        <p:cTn id="20" dur="580">
                                          <p:stCondLst>
                                            <p:cond delay="0"/>
                                          </p:stCondLst>
                                        </p:cTn>
                                        <p:tgtEl>
                                          <p:spTgt spid="3074"/>
                                        </p:tgtEl>
                                      </p:cBhvr>
                                    </p:animEffect>
                                    <p:anim calcmode="lin" valueType="num">
                                      <p:cBhvr>
                                        <p:cTn id="21"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26" dur="26">
                                          <p:stCondLst>
                                            <p:cond delay="650"/>
                                          </p:stCondLst>
                                        </p:cTn>
                                        <p:tgtEl>
                                          <p:spTgt spid="3074"/>
                                        </p:tgtEl>
                                      </p:cBhvr>
                                      <p:to x="100000" y="60000"/>
                                    </p:animScale>
                                    <p:animScale>
                                      <p:cBhvr>
                                        <p:cTn id="27" dur="166" decel="50000">
                                          <p:stCondLst>
                                            <p:cond delay="676"/>
                                          </p:stCondLst>
                                        </p:cTn>
                                        <p:tgtEl>
                                          <p:spTgt spid="3074"/>
                                        </p:tgtEl>
                                      </p:cBhvr>
                                      <p:to x="100000" y="100000"/>
                                    </p:animScale>
                                    <p:animScale>
                                      <p:cBhvr>
                                        <p:cTn id="28" dur="26">
                                          <p:stCondLst>
                                            <p:cond delay="1312"/>
                                          </p:stCondLst>
                                        </p:cTn>
                                        <p:tgtEl>
                                          <p:spTgt spid="3074"/>
                                        </p:tgtEl>
                                      </p:cBhvr>
                                      <p:to x="100000" y="80000"/>
                                    </p:animScale>
                                    <p:animScale>
                                      <p:cBhvr>
                                        <p:cTn id="29" dur="166" decel="50000">
                                          <p:stCondLst>
                                            <p:cond delay="1338"/>
                                          </p:stCondLst>
                                        </p:cTn>
                                        <p:tgtEl>
                                          <p:spTgt spid="3074"/>
                                        </p:tgtEl>
                                      </p:cBhvr>
                                      <p:to x="100000" y="100000"/>
                                    </p:animScale>
                                    <p:animScale>
                                      <p:cBhvr>
                                        <p:cTn id="30" dur="26">
                                          <p:stCondLst>
                                            <p:cond delay="1642"/>
                                          </p:stCondLst>
                                        </p:cTn>
                                        <p:tgtEl>
                                          <p:spTgt spid="3074"/>
                                        </p:tgtEl>
                                      </p:cBhvr>
                                      <p:to x="100000" y="90000"/>
                                    </p:animScale>
                                    <p:animScale>
                                      <p:cBhvr>
                                        <p:cTn id="31" dur="166" decel="50000">
                                          <p:stCondLst>
                                            <p:cond delay="1668"/>
                                          </p:stCondLst>
                                        </p:cTn>
                                        <p:tgtEl>
                                          <p:spTgt spid="3074"/>
                                        </p:tgtEl>
                                      </p:cBhvr>
                                      <p:to x="100000" y="100000"/>
                                    </p:animScale>
                                    <p:animScale>
                                      <p:cBhvr>
                                        <p:cTn id="32" dur="26">
                                          <p:stCondLst>
                                            <p:cond delay="1808"/>
                                          </p:stCondLst>
                                        </p:cTn>
                                        <p:tgtEl>
                                          <p:spTgt spid="3074"/>
                                        </p:tgtEl>
                                      </p:cBhvr>
                                      <p:to x="100000" y="95000"/>
                                    </p:animScale>
                                    <p:animScale>
                                      <p:cBhvr>
                                        <p:cTn id="33"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304800"/>
            <a:ext cx="7239000" cy="1143000"/>
          </a:xfrm>
        </p:spPr>
        <p:txBody>
          <a:bodyPr/>
          <a:lstStyle/>
          <a:p>
            <a:r>
              <a:rPr lang="en-CA" dirty="0" smtClean="0"/>
              <a:t>Heredity &amp; Traits</a:t>
            </a:r>
            <a:endParaRPr lang="en-US" dirty="0"/>
          </a:p>
        </p:txBody>
      </p:sp>
      <p:sp>
        <p:nvSpPr>
          <p:cNvPr id="3" name="Content Placeholder 2"/>
          <p:cNvSpPr>
            <a:spLocks noGrp="1"/>
          </p:cNvSpPr>
          <p:nvPr>
            <p:ph idx="1"/>
          </p:nvPr>
        </p:nvSpPr>
        <p:spPr/>
        <p:txBody>
          <a:bodyPr/>
          <a:lstStyle/>
          <a:p>
            <a:pPr marL="0" indent="0">
              <a:buNone/>
            </a:pPr>
            <a:r>
              <a:rPr lang="en-CA" dirty="0" smtClean="0"/>
              <a:t>Heredity is the passing on of characteristics from one generation to the next. You inherit traits. Traits are physical characteristics. You resemble your parents because you inherited your hair and skin color, nose shape, height, and other traits.</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105844"/>
            <a:ext cx="126682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70174801"/>
      </p:ext>
    </p:extLst>
  </p:cSld>
  <p:clrMapOvr>
    <a:masterClrMapping/>
  </p:clrMapOvr>
  <mc:AlternateContent xmlns:mc="http://schemas.openxmlformats.org/markup-compatibility/2006" xmlns:p14="http://schemas.microsoft.com/office/powerpoint/2010/main">
    <mc:Choice Requires="p14">
      <p:transition spd="slow" p14:dur="4400" advTm="11249">
        <p14:honeycomb/>
      </p:transition>
    </mc:Choice>
    <mc:Fallback xmlns="">
      <p:transition spd="slow" advTm="1124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mph" presetSubtype="0" fill="hold" nodeType="clickEffect">
                                  <p:stCondLst>
                                    <p:cond delay="0"/>
                                  </p:stCondLst>
                                  <p:iterate type="lt">
                                    <p:tmPct val="4000"/>
                                  </p:iterate>
                                  <p:childTnLst>
                                    <p:set>
                                      <p:cBhvr override="childStyle">
                                        <p:cTn id="24" dur="500" fill="hold"/>
                                        <p:tgtEl>
                                          <p:spTgt spid="3">
                                            <p:txEl>
                                              <p:pRg st="0" end="0"/>
                                            </p:txEl>
                                          </p:spTgt>
                                        </p:tgtEl>
                                        <p:attrNameLst>
                                          <p:attrName>style.color</p:attrName>
                                        </p:attrNameLst>
                                      </p:cBhvr>
                                      <p:to>
                                        <p:clrVal>
                                          <a:schemeClr val="accent2"/>
                                        </p:clrVal>
                                      </p:to>
                                    </p:set>
                                    <p:set>
                                      <p:cBhvr>
                                        <p:cTn id="25" dur="500" fill="hold"/>
                                        <p:tgtEl>
                                          <p:spTgt spid="3">
                                            <p:txEl>
                                              <p:pRg st="0" end="0"/>
                                            </p:txEl>
                                          </p:spTgt>
                                        </p:tgtEl>
                                        <p:attrNameLst>
                                          <p:attrName>fillcolor</p:attrName>
                                        </p:attrNameLst>
                                      </p:cBhvr>
                                      <p:to>
                                        <p:clrVal>
                                          <a:schemeClr val="accent2"/>
                                        </p:clrVal>
                                      </p:to>
                                    </p:set>
                                    <p:set>
                                      <p:cBhvr>
                                        <p:cTn id="26" dur="500" fill="hold"/>
                                        <p:tgtEl>
                                          <p:spTgt spid="3">
                                            <p:txEl>
                                              <p:pRg st="0" end="0"/>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098"/>
                                        </p:tgtEl>
                                        <p:attrNameLst>
                                          <p:attrName>style.visibility</p:attrName>
                                        </p:attrNameLst>
                                      </p:cBhvr>
                                      <p:to>
                                        <p:strVal val="visible"/>
                                      </p:to>
                                    </p:set>
                                    <p:animEffect transition="in" filter="wipe(down)">
                                      <p:cBhvr>
                                        <p:cTn id="31"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Genes &amp; Blood Type</a:t>
            </a:r>
            <a:endParaRPr lang="en-US" dirty="0"/>
          </a:p>
        </p:txBody>
      </p:sp>
      <p:sp>
        <p:nvSpPr>
          <p:cNvPr id="3" name="Content Placeholder 2"/>
          <p:cNvSpPr>
            <a:spLocks noGrp="1"/>
          </p:cNvSpPr>
          <p:nvPr>
            <p:ph idx="1"/>
          </p:nvPr>
        </p:nvSpPr>
        <p:spPr/>
        <p:txBody>
          <a:bodyPr/>
          <a:lstStyle/>
          <a:p>
            <a:pPr marL="0" indent="0">
              <a:buNone/>
            </a:pPr>
            <a:r>
              <a:rPr lang="en-CA" dirty="0" smtClean="0"/>
              <a:t>Blood type is an example of a trait determined by a single gene. Each of us has two copies of the gene for blood type on chromosome. The genetic constitution of an organism  is called the “genotype”. The “phenotype” refers to the visible properties of an organism that are produced by the interaction of the genotype and the environment.</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4724400"/>
            <a:ext cx="27146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14488324"/>
      </p:ext>
    </p:extLst>
  </p:cSld>
  <p:clrMapOvr>
    <a:masterClrMapping/>
  </p:clrMapOvr>
  <mc:AlternateContent xmlns:mc="http://schemas.openxmlformats.org/markup-compatibility/2006" xmlns:p14="http://schemas.microsoft.com/office/powerpoint/2010/main">
    <mc:Choice Requires="p14">
      <p:transition spd="slow" p14:dur="4400" advTm="8259">
        <p14:honeycomb/>
      </p:transition>
    </mc:Choice>
    <mc:Fallback xmlns="">
      <p:transition spd="slow" advTm="825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2000"/>
                                        <p:tgtEl>
                                          <p:spTgt spid="5122"/>
                                        </p:tgtEl>
                                      </p:cBhvr>
                                    </p:animEffect>
                                    <p:anim calcmode="lin" valueType="num">
                                      <p:cBhvr>
                                        <p:cTn id="17" dur="2000" fill="hold"/>
                                        <p:tgtEl>
                                          <p:spTgt spid="5122"/>
                                        </p:tgtEl>
                                        <p:attrNameLst>
                                          <p:attrName>ppt_w</p:attrName>
                                        </p:attrNameLst>
                                      </p:cBhvr>
                                      <p:tavLst>
                                        <p:tav tm="0" fmla="#ppt_w*sin(2.5*pi*$)">
                                          <p:val>
                                            <p:fltVal val="0"/>
                                          </p:val>
                                        </p:tav>
                                        <p:tav tm="100000">
                                          <p:val>
                                            <p:fltVal val="1"/>
                                          </p:val>
                                        </p:tav>
                                      </p:tavLst>
                                    </p:anim>
                                    <p:anim calcmode="lin" valueType="num">
                                      <p:cBhvr>
                                        <p:cTn id="18" dur="2000" fill="hold"/>
                                        <p:tgtEl>
                                          <p:spTgt spid="51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1143000"/>
          </a:xfrm>
        </p:spPr>
        <p:txBody>
          <a:bodyPr/>
          <a:lstStyle/>
          <a:p>
            <a:r>
              <a:rPr lang="en-CA" dirty="0" smtClean="0"/>
              <a:t>Donated Blood</a:t>
            </a:r>
            <a:endParaRPr lang="en-US" dirty="0"/>
          </a:p>
        </p:txBody>
      </p:sp>
      <p:sp>
        <p:nvSpPr>
          <p:cNvPr id="3" name="Content Placeholder 2"/>
          <p:cNvSpPr>
            <a:spLocks noGrp="1"/>
          </p:cNvSpPr>
          <p:nvPr>
            <p:ph idx="1"/>
          </p:nvPr>
        </p:nvSpPr>
        <p:spPr/>
        <p:txBody>
          <a:bodyPr/>
          <a:lstStyle/>
          <a:p>
            <a:r>
              <a:rPr lang="en-CA" dirty="0" smtClean="0"/>
              <a:t>About 1 pint of blood and several small test tubes are collected from each donor</a:t>
            </a:r>
          </a:p>
          <a:p>
            <a:r>
              <a:rPr lang="en-CA" dirty="0" smtClean="0"/>
              <a:t>The bag, test tubes and the donor record are labeled with an identical bar code label to keep track of the donation.</a:t>
            </a:r>
          </a:p>
          <a:p>
            <a:r>
              <a:rPr lang="en-CA" dirty="0" smtClean="0"/>
              <a:t>The donation is stored in iced coolers until it is transported to a Red Cross center.</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708193"/>
            <a:ext cx="1524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73008297"/>
      </p:ext>
    </p:extLst>
  </p:cSld>
  <p:clrMapOvr>
    <a:masterClrMapping/>
  </p:clrMapOvr>
  <mc:AlternateContent xmlns:mc="http://schemas.openxmlformats.org/markup-compatibility/2006" xmlns:p14="http://schemas.microsoft.com/office/powerpoint/2010/main">
    <mc:Choice Requires="p14">
      <p:transition spd="slow" p14:dur="4400" advTm="8895">
        <p14:honeycomb/>
      </p:transition>
    </mc:Choice>
    <mc:Fallback xmlns="">
      <p:transition spd="slow" advTm="889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8" presetClass="emph" presetSubtype="0" fill="hold" nodeType="clickEffect">
                                  <p:stCondLst>
                                    <p:cond delay="0"/>
                                  </p:stCondLst>
                                  <p:iterate type="lt">
                                    <p:tmPct val="4000"/>
                                  </p:iterate>
                                  <p:childTnLst>
                                    <p:set>
                                      <p:cBhvr override="childStyle">
                                        <p:cTn id="13" dur="500" fill="hold"/>
                                        <p:tgtEl>
                                          <p:spTgt spid="3">
                                            <p:txEl>
                                              <p:pRg st="0" end="0"/>
                                            </p:txEl>
                                          </p:spTgt>
                                        </p:tgtEl>
                                        <p:attrNameLst>
                                          <p:attrName>style.textDecorationUnderline</p:attrName>
                                        </p:attrNameLst>
                                      </p:cBhvr>
                                      <p:to>
                                        <p:strVal val="true"/>
                                      </p:to>
                                    </p:set>
                                  </p:childTnLst>
                                </p:cTn>
                              </p:par>
                              <p:par>
                                <p:cTn id="14" presetID="18" presetClass="emph" presetSubtype="0" fill="hold" nodeType="withEffect">
                                  <p:stCondLst>
                                    <p:cond delay="0"/>
                                  </p:stCondLst>
                                  <p:iterate type="lt">
                                    <p:tmPct val="4000"/>
                                  </p:iterate>
                                  <p:childTnLst>
                                    <p:set>
                                      <p:cBhvr override="childStyle">
                                        <p:cTn id="15" dur="500" fill="hold"/>
                                        <p:tgtEl>
                                          <p:spTgt spid="3">
                                            <p:txEl>
                                              <p:pRg st="1" end="1"/>
                                            </p:txEl>
                                          </p:spTgt>
                                        </p:tgtEl>
                                        <p:attrNameLst>
                                          <p:attrName>style.textDecorationUnderline</p:attrName>
                                        </p:attrNameLst>
                                      </p:cBhvr>
                                      <p:to>
                                        <p:strVal val="true"/>
                                      </p:to>
                                    </p:set>
                                  </p:childTnLst>
                                </p:cTn>
                              </p:par>
                              <p:par>
                                <p:cTn id="16" presetID="18" presetClass="emph" presetSubtype="0" fill="hold" nodeType="withEffect">
                                  <p:stCondLst>
                                    <p:cond delay="0"/>
                                  </p:stCondLst>
                                  <p:iterate type="lt">
                                    <p:tmPct val="4000"/>
                                  </p:iterate>
                                  <p:childTnLst>
                                    <p:set>
                                      <p:cBhvr override="childStyle">
                                        <p:cTn id="17" dur="500" fill="hold"/>
                                        <p:tgtEl>
                                          <p:spTgt spid="3">
                                            <p:txEl>
                                              <p:pRg st="2" end="2"/>
                                            </p:txEl>
                                          </p:spTgt>
                                        </p:tgtEl>
                                        <p:attrNameLst>
                                          <p:attrName>style.textDecorationUnderline</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ipe(down)">
                                      <p:cBhvr>
                                        <p:cTn id="22" dur="580">
                                          <p:stCondLst>
                                            <p:cond delay="0"/>
                                          </p:stCondLst>
                                        </p:cTn>
                                        <p:tgtEl>
                                          <p:spTgt spid="1026"/>
                                        </p:tgtEl>
                                      </p:cBhvr>
                                    </p:animEffect>
                                    <p:anim calcmode="lin" valueType="num">
                                      <p:cBhvr>
                                        <p:cTn id="23"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28" dur="26">
                                          <p:stCondLst>
                                            <p:cond delay="650"/>
                                          </p:stCondLst>
                                        </p:cTn>
                                        <p:tgtEl>
                                          <p:spTgt spid="1026"/>
                                        </p:tgtEl>
                                      </p:cBhvr>
                                      <p:to x="100000" y="60000"/>
                                    </p:animScale>
                                    <p:animScale>
                                      <p:cBhvr>
                                        <p:cTn id="29" dur="166" decel="50000">
                                          <p:stCondLst>
                                            <p:cond delay="676"/>
                                          </p:stCondLst>
                                        </p:cTn>
                                        <p:tgtEl>
                                          <p:spTgt spid="1026"/>
                                        </p:tgtEl>
                                      </p:cBhvr>
                                      <p:to x="100000" y="100000"/>
                                    </p:animScale>
                                    <p:animScale>
                                      <p:cBhvr>
                                        <p:cTn id="30" dur="26">
                                          <p:stCondLst>
                                            <p:cond delay="1312"/>
                                          </p:stCondLst>
                                        </p:cTn>
                                        <p:tgtEl>
                                          <p:spTgt spid="1026"/>
                                        </p:tgtEl>
                                      </p:cBhvr>
                                      <p:to x="100000" y="80000"/>
                                    </p:animScale>
                                    <p:animScale>
                                      <p:cBhvr>
                                        <p:cTn id="31" dur="166" decel="50000">
                                          <p:stCondLst>
                                            <p:cond delay="1338"/>
                                          </p:stCondLst>
                                        </p:cTn>
                                        <p:tgtEl>
                                          <p:spTgt spid="1026"/>
                                        </p:tgtEl>
                                      </p:cBhvr>
                                      <p:to x="100000" y="100000"/>
                                    </p:animScale>
                                    <p:animScale>
                                      <p:cBhvr>
                                        <p:cTn id="32" dur="26">
                                          <p:stCondLst>
                                            <p:cond delay="1642"/>
                                          </p:stCondLst>
                                        </p:cTn>
                                        <p:tgtEl>
                                          <p:spTgt spid="1026"/>
                                        </p:tgtEl>
                                      </p:cBhvr>
                                      <p:to x="100000" y="90000"/>
                                    </p:animScale>
                                    <p:animScale>
                                      <p:cBhvr>
                                        <p:cTn id="33" dur="166" decel="50000">
                                          <p:stCondLst>
                                            <p:cond delay="1668"/>
                                          </p:stCondLst>
                                        </p:cTn>
                                        <p:tgtEl>
                                          <p:spTgt spid="1026"/>
                                        </p:tgtEl>
                                      </p:cBhvr>
                                      <p:to x="100000" y="100000"/>
                                    </p:animScale>
                                    <p:animScale>
                                      <p:cBhvr>
                                        <p:cTn id="34" dur="26">
                                          <p:stCondLst>
                                            <p:cond delay="1808"/>
                                          </p:stCondLst>
                                        </p:cTn>
                                        <p:tgtEl>
                                          <p:spTgt spid="1026"/>
                                        </p:tgtEl>
                                      </p:cBhvr>
                                      <p:to x="100000" y="95000"/>
                                    </p:animScale>
                                    <p:animScale>
                                      <p:cBhvr>
                                        <p:cTn id="35"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239000" cy="1143000"/>
          </a:xfrm>
        </p:spPr>
        <p:txBody>
          <a:bodyPr/>
          <a:lstStyle/>
          <a:p>
            <a:r>
              <a:rPr lang="en-CA" dirty="0" smtClean="0"/>
              <a:t>Blood transfutions</a:t>
            </a:r>
            <a:endParaRPr lang="en-US" dirty="0"/>
          </a:p>
        </p:txBody>
      </p:sp>
      <p:sp>
        <p:nvSpPr>
          <p:cNvPr id="3" name="Content Placeholder 2"/>
          <p:cNvSpPr>
            <a:spLocks noGrp="1"/>
          </p:cNvSpPr>
          <p:nvPr>
            <p:ph idx="1"/>
          </p:nvPr>
        </p:nvSpPr>
        <p:spPr>
          <a:xfrm>
            <a:off x="457200" y="1615440"/>
            <a:ext cx="7239000" cy="4846320"/>
          </a:xfrm>
        </p:spPr>
        <p:txBody>
          <a:bodyPr/>
          <a:lstStyle/>
          <a:p>
            <a:pPr marL="0" indent="0">
              <a:buNone/>
            </a:pPr>
            <a:r>
              <a:rPr lang="en-CA" dirty="0" smtClean="0"/>
              <a:t>Blood transfusion is a medical treatment that replaces blood lost through injury, surgery, or disease. The blood goes through a tube from a bag to an intravenous catheter and into your vein.</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9525" y="4038600"/>
            <a:ext cx="752475"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524256661"/>
      </p:ext>
    </p:extLst>
  </p:cSld>
  <p:clrMapOvr>
    <a:masterClrMapping/>
  </p:clrMapOvr>
  <mc:AlternateContent xmlns:mc="http://schemas.openxmlformats.org/markup-compatibility/2006" xmlns:p14="http://schemas.microsoft.com/office/powerpoint/2010/main">
    <mc:Choice Requires="p14">
      <p:transition spd="slow" p14:dur="4400" advTm="4577">
        <p14:honeycomb/>
      </p:transition>
    </mc:Choice>
    <mc:Fallback xmlns="">
      <p:transition spd="slow" advTm="457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3" presetClass="emph" presetSubtype="2" fill="hold" nodeType="clickEffect">
                                  <p:stCondLst>
                                    <p:cond delay="0"/>
                                  </p:stCondLst>
                                  <p:childTnLst>
                                    <p:animClr clrSpc="rgb" dir="cw">
                                      <p:cBhvr override="childStyle">
                                        <p:cTn id="12" dur="2000" fill="hold"/>
                                        <p:tgtEl>
                                          <p:spTgt spid="3">
                                            <p:txEl>
                                              <p:pRg st="0" end="0"/>
                                            </p:txEl>
                                          </p:spTgt>
                                        </p:tgtEl>
                                        <p:attrNameLst>
                                          <p:attrName>style.color</p:attrName>
                                        </p:attrNameLst>
                                      </p:cBhvr>
                                      <p:to>
                                        <a:schemeClr val="accent2"/>
                                      </p:to>
                                    </p:animClr>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wipe(down)">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Blood Type Test</a:t>
            </a:r>
            <a:endParaRPr lang="en-US" dirty="0"/>
          </a:p>
        </p:txBody>
      </p:sp>
      <p:sp>
        <p:nvSpPr>
          <p:cNvPr id="3" name="Content Placeholder 2"/>
          <p:cNvSpPr>
            <a:spLocks noGrp="1"/>
          </p:cNvSpPr>
          <p:nvPr>
            <p:ph idx="1"/>
          </p:nvPr>
        </p:nvSpPr>
        <p:spPr/>
        <p:txBody>
          <a:bodyPr/>
          <a:lstStyle/>
          <a:p>
            <a:pPr marL="0" indent="0">
              <a:buNone/>
            </a:pPr>
            <a:r>
              <a:rPr lang="en-CA" dirty="0" smtClean="0"/>
              <a:t>Blood type tests are done before a person gets a blood transfusion and to check a pregnant woman’s blood type. Human blood is typed by certain markers on the surface of red blood cells. Blood type may also be done to see if two people are likely to be blood relatives.</a:t>
            </a:r>
            <a:endParaRPr lang="en-US" dirty="0"/>
          </a:p>
        </p:txBody>
      </p:sp>
      <p:sp>
        <p:nvSpPr>
          <p:cNvPr id="4" name="Footer Placeholder 3"/>
          <p:cNvSpPr>
            <a:spLocks noGrp="1"/>
          </p:cNvSpPr>
          <p:nvPr>
            <p:ph type="ftr" sz="quarter" idx="11"/>
          </p:nvPr>
        </p:nvSpPr>
        <p:spPr/>
        <p:txBody>
          <a:bodyPr/>
          <a:lstStyle/>
          <a:p>
            <a:r>
              <a:rPr lang="en-US" smtClean="0"/>
              <a:t>Michael Hua</a:t>
            </a: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4419600"/>
            <a:ext cx="76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04215285"/>
      </p:ext>
    </p:extLst>
  </p:cSld>
  <p:clrMapOvr>
    <a:masterClrMapping/>
  </p:clrMapOvr>
  <mc:AlternateContent xmlns:mc="http://schemas.openxmlformats.org/markup-compatibility/2006" xmlns:p14="http://schemas.microsoft.com/office/powerpoint/2010/main">
    <mc:Choice Requires="p14">
      <p:transition spd="slow" p14:dur="4400" advTm="9979">
        <p14:honeycomb/>
      </p:transition>
    </mc:Choice>
    <mc:Fallback xmlns="">
      <p:transition spd="slow" advTm="997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wipe(down)">
                                      <p:cBhvr>
                                        <p:cTn id="15" dur="580">
                                          <p:stCondLst>
                                            <p:cond delay="0"/>
                                          </p:stCondLst>
                                        </p:cTn>
                                        <p:tgtEl>
                                          <p:spTgt spid="2050"/>
                                        </p:tgtEl>
                                      </p:cBhvr>
                                    </p:animEffect>
                                    <p:anim calcmode="lin" valueType="num">
                                      <p:cBhvr>
                                        <p:cTn id="16"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1" dur="26">
                                          <p:stCondLst>
                                            <p:cond delay="650"/>
                                          </p:stCondLst>
                                        </p:cTn>
                                        <p:tgtEl>
                                          <p:spTgt spid="2050"/>
                                        </p:tgtEl>
                                      </p:cBhvr>
                                      <p:to x="100000" y="60000"/>
                                    </p:animScale>
                                    <p:animScale>
                                      <p:cBhvr>
                                        <p:cTn id="22" dur="166" decel="50000">
                                          <p:stCondLst>
                                            <p:cond delay="676"/>
                                          </p:stCondLst>
                                        </p:cTn>
                                        <p:tgtEl>
                                          <p:spTgt spid="2050"/>
                                        </p:tgtEl>
                                      </p:cBhvr>
                                      <p:to x="100000" y="100000"/>
                                    </p:animScale>
                                    <p:animScale>
                                      <p:cBhvr>
                                        <p:cTn id="23" dur="26">
                                          <p:stCondLst>
                                            <p:cond delay="1312"/>
                                          </p:stCondLst>
                                        </p:cTn>
                                        <p:tgtEl>
                                          <p:spTgt spid="2050"/>
                                        </p:tgtEl>
                                      </p:cBhvr>
                                      <p:to x="100000" y="80000"/>
                                    </p:animScale>
                                    <p:animScale>
                                      <p:cBhvr>
                                        <p:cTn id="24" dur="166" decel="50000">
                                          <p:stCondLst>
                                            <p:cond delay="1338"/>
                                          </p:stCondLst>
                                        </p:cTn>
                                        <p:tgtEl>
                                          <p:spTgt spid="2050"/>
                                        </p:tgtEl>
                                      </p:cBhvr>
                                      <p:to x="100000" y="100000"/>
                                    </p:animScale>
                                    <p:animScale>
                                      <p:cBhvr>
                                        <p:cTn id="25" dur="26">
                                          <p:stCondLst>
                                            <p:cond delay="1642"/>
                                          </p:stCondLst>
                                        </p:cTn>
                                        <p:tgtEl>
                                          <p:spTgt spid="2050"/>
                                        </p:tgtEl>
                                      </p:cBhvr>
                                      <p:to x="100000" y="90000"/>
                                    </p:animScale>
                                    <p:animScale>
                                      <p:cBhvr>
                                        <p:cTn id="26" dur="166" decel="50000">
                                          <p:stCondLst>
                                            <p:cond delay="1668"/>
                                          </p:stCondLst>
                                        </p:cTn>
                                        <p:tgtEl>
                                          <p:spTgt spid="2050"/>
                                        </p:tgtEl>
                                      </p:cBhvr>
                                      <p:to x="100000" y="100000"/>
                                    </p:animScale>
                                    <p:animScale>
                                      <p:cBhvr>
                                        <p:cTn id="27" dur="26">
                                          <p:stCondLst>
                                            <p:cond delay="1808"/>
                                          </p:stCondLst>
                                        </p:cTn>
                                        <p:tgtEl>
                                          <p:spTgt spid="2050"/>
                                        </p:tgtEl>
                                      </p:cBhvr>
                                      <p:to x="100000" y="95000"/>
                                    </p:animScale>
                                    <p:animScale>
                                      <p:cBhvr>
                                        <p:cTn id="28"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6|4.7|4.6"/>
</p:tagLst>
</file>

<file path=ppt/tags/tag10.xml><?xml version="1.0" encoding="utf-8"?>
<p:tagLst xmlns:a="http://schemas.openxmlformats.org/drawingml/2006/main" xmlns:r="http://schemas.openxmlformats.org/officeDocument/2006/relationships" xmlns:p="http://schemas.openxmlformats.org/presentationml/2006/main">
  <p:tag name="TIMING" val="|4.3|2.7|11.4"/>
</p:tagLst>
</file>

<file path=ppt/tags/tag11.xml><?xml version="1.0" encoding="utf-8"?>
<p:tagLst xmlns:a="http://schemas.openxmlformats.org/drawingml/2006/main" xmlns:r="http://schemas.openxmlformats.org/officeDocument/2006/relationships" xmlns:p="http://schemas.openxmlformats.org/presentationml/2006/main">
  <p:tag name="TIMING" val="|1.1|0.9|2.8|2.4"/>
</p:tagLst>
</file>

<file path=ppt/tags/tag2.xml><?xml version="1.0" encoding="utf-8"?>
<p:tagLst xmlns:a="http://schemas.openxmlformats.org/drawingml/2006/main" xmlns:r="http://schemas.openxmlformats.org/officeDocument/2006/relationships" xmlns:p="http://schemas.openxmlformats.org/presentationml/2006/main">
  <p:tag name="TIMING" val="|2.9|2.2|2.9"/>
</p:tagLst>
</file>

<file path=ppt/tags/tag3.xml><?xml version="1.0" encoding="utf-8"?>
<p:tagLst xmlns:a="http://schemas.openxmlformats.org/drawingml/2006/main" xmlns:r="http://schemas.openxmlformats.org/officeDocument/2006/relationships" xmlns:p="http://schemas.openxmlformats.org/presentationml/2006/main">
  <p:tag name="TIMING" val="|1|1.7|3.9"/>
</p:tagLst>
</file>

<file path=ppt/tags/tag4.xml><?xml version="1.0" encoding="utf-8"?>
<p:tagLst xmlns:a="http://schemas.openxmlformats.org/drawingml/2006/main" xmlns:r="http://schemas.openxmlformats.org/officeDocument/2006/relationships" xmlns:p="http://schemas.openxmlformats.org/presentationml/2006/main">
  <p:tag name="TIMING" val="|0.8|3|4.3"/>
</p:tagLst>
</file>

<file path=ppt/tags/tag5.xml><?xml version="1.0" encoding="utf-8"?>
<p:tagLst xmlns:a="http://schemas.openxmlformats.org/drawingml/2006/main" xmlns:r="http://schemas.openxmlformats.org/officeDocument/2006/relationships" xmlns:p="http://schemas.openxmlformats.org/presentationml/2006/main">
  <p:tag name="TIMING" val="|1.2|2.7|5.4"/>
</p:tagLst>
</file>

<file path=ppt/tags/tag6.xml><?xml version="1.0" encoding="utf-8"?>
<p:tagLst xmlns:a="http://schemas.openxmlformats.org/drawingml/2006/main" xmlns:r="http://schemas.openxmlformats.org/officeDocument/2006/relationships" xmlns:p="http://schemas.openxmlformats.org/presentationml/2006/main">
  <p:tag name="TIMING" val="|1.8|2.5|1.4"/>
</p:tagLst>
</file>

<file path=ppt/tags/tag7.xml><?xml version="1.0" encoding="utf-8"?>
<p:tagLst xmlns:a="http://schemas.openxmlformats.org/drawingml/2006/main" xmlns:r="http://schemas.openxmlformats.org/officeDocument/2006/relationships" xmlns:p="http://schemas.openxmlformats.org/presentationml/2006/main">
  <p:tag name="TIMING" val="|1.2|2|2.8"/>
</p:tagLst>
</file>

<file path=ppt/tags/tag8.xml><?xml version="1.0" encoding="utf-8"?>
<p:tagLst xmlns:a="http://schemas.openxmlformats.org/drawingml/2006/main" xmlns:r="http://schemas.openxmlformats.org/officeDocument/2006/relationships" xmlns:p="http://schemas.openxmlformats.org/presentationml/2006/main">
  <p:tag name="TIMING" val="|0.9|1|0.8"/>
</p:tagLst>
</file>

<file path=ppt/tags/tag9.xml><?xml version="1.0" encoding="utf-8"?>
<p:tagLst xmlns:a="http://schemas.openxmlformats.org/drawingml/2006/main" xmlns:r="http://schemas.openxmlformats.org/officeDocument/2006/relationships" xmlns:p="http://schemas.openxmlformats.org/presentationml/2006/main">
  <p:tag name="TIMING" val="|0.9|3.5|2.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193</TotalTime>
  <Words>503</Words>
  <Application>Microsoft Office PowerPoint</Application>
  <PresentationFormat>On-screen Show (4:3)</PresentationFormat>
  <Paragraphs>42</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Blood in our bodies</vt:lpstr>
      <vt:lpstr>Introduction</vt:lpstr>
      <vt:lpstr>Blood typing</vt:lpstr>
      <vt:lpstr>Blood Disorders</vt:lpstr>
      <vt:lpstr>Heredity &amp; Traits</vt:lpstr>
      <vt:lpstr>Genes &amp; Blood Type</vt:lpstr>
      <vt:lpstr>Donated Blood</vt:lpstr>
      <vt:lpstr>Blood transfutions</vt:lpstr>
      <vt:lpstr>Blood Type Test</vt:lpstr>
      <vt:lpstr>Conclusion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in our bodies</dc:title>
  <dc:creator>115954</dc:creator>
  <cp:lastModifiedBy>115954</cp:lastModifiedBy>
  <cp:revision>22</cp:revision>
  <dcterms:created xsi:type="dcterms:W3CDTF">2012-03-20T12:25:17Z</dcterms:created>
  <dcterms:modified xsi:type="dcterms:W3CDTF">2012-03-27T12:40:44Z</dcterms:modified>
</cp:coreProperties>
</file>